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C8D2-A1FB-4BF9-BFFA-7DB55EA6DECC}" type="datetimeFigureOut">
              <a:rPr lang="en-GB" smtClean="0"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932F-72BC-4C7D-A298-7E4A46A615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130562"/>
            <a:ext cx="3635896" cy="5170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Types of Question</a:t>
            </a:r>
          </a:p>
          <a:p>
            <a:pPr>
              <a:buFont typeface="Arial" pitchFamily="34" charset="0"/>
              <a:buChar char="•"/>
            </a:pPr>
            <a:endParaRPr lang="en-GB" sz="1100" dirty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Define</a:t>
            </a:r>
            <a:r>
              <a:rPr lang="en-GB" sz="1100" dirty="0" smtClean="0"/>
              <a:t>: give the definition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List: </a:t>
            </a:r>
            <a:r>
              <a:rPr lang="en-GB" sz="1100" dirty="0" smtClean="0"/>
              <a:t>List the points – don’t describe or explain them.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State:  </a:t>
            </a:r>
            <a:r>
              <a:rPr lang="en-GB" sz="1100" dirty="0" smtClean="0"/>
              <a:t>Give a short answer – usually you don't have to give any supporting reason for your answer.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Describe</a:t>
            </a:r>
            <a:r>
              <a:rPr lang="en-GB" sz="1100" dirty="0" smtClean="0"/>
              <a:t>: State in words </a:t>
            </a:r>
            <a:r>
              <a:rPr lang="en-GB" sz="1100" u="sng" dirty="0" smtClean="0"/>
              <a:t>using </a:t>
            </a:r>
            <a:r>
              <a:rPr lang="en-GB" sz="1100" dirty="0" smtClean="0"/>
              <a:t>data given in a question, graph or diagram.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Outline: </a:t>
            </a:r>
            <a:r>
              <a:rPr lang="en-GB" sz="1100" dirty="0" smtClean="0"/>
              <a:t>Describe what happens in basic detail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Explain:</a:t>
            </a:r>
            <a:r>
              <a:rPr lang="en-GB" sz="1100" dirty="0" smtClean="0"/>
              <a:t> describe what is happening and give the reasons why.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Discuss: </a:t>
            </a:r>
            <a:r>
              <a:rPr lang="en-GB" sz="1100" dirty="0" smtClean="0"/>
              <a:t>Give a detailed explanation of all the points. For each point give a supporting explanation.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Suggest:</a:t>
            </a:r>
            <a:r>
              <a:rPr lang="en-GB" sz="1100" dirty="0" smtClean="0"/>
              <a:t> Apply your knowledge to a new situation – check whether it is asking you to suggest a description or explanation.</a:t>
            </a:r>
          </a:p>
          <a:p>
            <a:pPr>
              <a:buFont typeface="Arial" pitchFamily="34" charset="0"/>
              <a:buChar char="•"/>
            </a:pPr>
            <a:endParaRPr lang="en-GB" sz="1100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Calculate:</a:t>
            </a:r>
            <a:r>
              <a:rPr lang="en-GB" sz="1100" dirty="0" smtClean="0"/>
              <a:t> Give a numerical answer</a:t>
            </a:r>
          </a:p>
          <a:p>
            <a:pPr>
              <a:buFont typeface="Arial" pitchFamily="34" charset="0"/>
              <a:buChar char="•"/>
            </a:pPr>
            <a:endParaRPr lang="en-GB" sz="1100" b="1" dirty="0" smtClean="0"/>
          </a:p>
          <a:p>
            <a:pPr>
              <a:buFont typeface="Arial" pitchFamily="34" charset="0"/>
              <a:buChar char="•"/>
            </a:pPr>
            <a:r>
              <a:rPr lang="en-GB" sz="1100" b="1" dirty="0" smtClean="0"/>
              <a:t>Determine: </a:t>
            </a:r>
            <a:r>
              <a:rPr lang="en-GB" sz="1100" dirty="0" smtClean="0"/>
              <a:t>Numerical answer but may require several steps</a:t>
            </a:r>
          </a:p>
          <a:p>
            <a:endParaRPr lang="en-GB" sz="1100" b="1" dirty="0" smtClean="0"/>
          </a:p>
          <a:p>
            <a:endParaRPr lang="en-GB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764704"/>
            <a:ext cx="475252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Rewrite the question in you own words</a:t>
            </a:r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2125305"/>
            <a:ext cx="1512168" cy="1015663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Main topic 1</a:t>
            </a:r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2125305"/>
            <a:ext cx="1512168" cy="10156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Main topic 2</a:t>
            </a:r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125305"/>
            <a:ext cx="1512168" cy="1015663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Main topic 3</a:t>
            </a:r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u="sng" dirty="0"/>
          </a:p>
          <a:p>
            <a:pPr algn="ctr"/>
            <a:endParaRPr lang="en-GB" sz="1000" b="1" u="sng" dirty="0" smtClean="0"/>
          </a:p>
          <a:p>
            <a:pPr algn="ctr"/>
            <a:endParaRPr lang="en-GB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3424351"/>
            <a:ext cx="1512168" cy="1631216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Keywords to include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 algn="ctr"/>
            <a:endParaRPr lang="en-GB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424351"/>
            <a:ext cx="1512168" cy="16312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Keywords to include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 algn="ctr"/>
            <a:endParaRPr lang="en-GB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36296" y="3424351"/>
            <a:ext cx="1512168" cy="163121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Keywords to include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endParaRPr lang="en-GB" sz="1000" b="1" u="sng" dirty="0"/>
          </a:p>
          <a:p>
            <a:pPr>
              <a:buFont typeface="Wingdings" pitchFamily="2" charset="2"/>
              <a:buChar char="q"/>
            </a:pPr>
            <a:r>
              <a:rPr lang="en-GB" sz="1000" b="1" u="sng" dirty="0" smtClean="0"/>
              <a:t> </a:t>
            </a:r>
          </a:p>
          <a:p>
            <a:pPr algn="ctr"/>
            <a:endParaRPr lang="en-GB" sz="1000" b="1" dirty="0"/>
          </a:p>
        </p:txBody>
      </p:sp>
      <p:sp>
        <p:nvSpPr>
          <p:cNvPr id="14" name="Down Arrow 13"/>
          <p:cNvSpPr/>
          <p:nvPr/>
        </p:nvSpPr>
        <p:spPr>
          <a:xfrm>
            <a:off x="4572000" y="177281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6084168" y="177281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7740352" y="177281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7812360" y="3068960"/>
            <a:ext cx="432048" cy="360040"/>
          </a:xfrm>
          <a:prstGeom prst="downArrow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6084168" y="3068960"/>
            <a:ext cx="432048" cy="360040"/>
          </a:xfrm>
          <a:prstGeom prst="downArrow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4572000" y="3068960"/>
            <a:ext cx="432048" cy="360040"/>
          </a:xfrm>
          <a:prstGeom prst="down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818691" y="-27384"/>
            <a:ext cx="4929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Planning longer answers: </a:t>
            </a:r>
          </a:p>
          <a:p>
            <a:r>
              <a:rPr lang="en-GB" sz="1200" dirty="0" smtClean="0"/>
              <a:t>Great for long answer questions such as “explain” or “discuss”</a:t>
            </a:r>
          </a:p>
          <a:p>
            <a:r>
              <a:rPr lang="en-GB" sz="1200" b="1" dirty="0" smtClean="0"/>
              <a:t>First</a:t>
            </a:r>
            <a:r>
              <a:rPr lang="en-GB" sz="1200" dirty="0" smtClean="0"/>
              <a:t> work out what you are being asked, which topics to cover and which keywords you will need.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244408" y="5951602"/>
            <a:ext cx="755576" cy="86177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64288" y="5951602"/>
            <a:ext cx="755576" cy="86177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84168" y="5951602"/>
            <a:ext cx="755576" cy="86177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cxnSp>
        <p:nvCxnSpPr>
          <p:cNvPr id="25" name="Straight Arrow Connector 24"/>
          <p:cNvCxnSpPr>
            <a:stCxn id="23" idx="3"/>
            <a:endCxn id="22" idx="1"/>
          </p:cNvCxnSpPr>
          <p:nvPr/>
        </p:nvCxnSpPr>
        <p:spPr>
          <a:xfrm>
            <a:off x="6839744" y="6382489"/>
            <a:ext cx="324544" cy="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3"/>
            <a:endCxn id="21" idx="1"/>
          </p:cNvCxnSpPr>
          <p:nvPr/>
        </p:nvCxnSpPr>
        <p:spPr>
          <a:xfrm>
            <a:off x="7919864" y="6382489"/>
            <a:ext cx="324544" cy="0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11552" y="5951602"/>
            <a:ext cx="75557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067944" y="5951602"/>
            <a:ext cx="75557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59832" y="5951602"/>
            <a:ext cx="75557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cxnSp>
        <p:nvCxnSpPr>
          <p:cNvPr id="32" name="Straight Arrow Connector 31"/>
          <p:cNvCxnSpPr>
            <a:stCxn id="31" idx="3"/>
            <a:endCxn id="30" idx="1"/>
          </p:cNvCxnSpPr>
          <p:nvPr/>
        </p:nvCxnSpPr>
        <p:spPr>
          <a:xfrm>
            <a:off x="3815408" y="6382489"/>
            <a:ext cx="25253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3"/>
            <a:endCxn id="29" idx="1"/>
          </p:cNvCxnSpPr>
          <p:nvPr/>
        </p:nvCxnSpPr>
        <p:spPr>
          <a:xfrm>
            <a:off x="4823520" y="6382489"/>
            <a:ext cx="288032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23728" y="5951602"/>
            <a:ext cx="755576" cy="861774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115616" y="5951602"/>
            <a:ext cx="755576" cy="861774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7504" y="5951602"/>
            <a:ext cx="755576" cy="861774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 smtClean="0"/>
          </a:p>
          <a:p>
            <a:pPr algn="ctr"/>
            <a:endParaRPr lang="en-GB" sz="1000" b="1" dirty="0"/>
          </a:p>
          <a:p>
            <a:pPr algn="ctr"/>
            <a:endParaRPr lang="en-GB" sz="1000" b="1" dirty="0"/>
          </a:p>
        </p:txBody>
      </p:sp>
      <p:cxnSp>
        <p:nvCxnSpPr>
          <p:cNvPr id="37" name="Straight Arrow Connector 36"/>
          <p:cNvCxnSpPr>
            <a:stCxn id="36" idx="3"/>
            <a:endCxn id="35" idx="1"/>
          </p:cNvCxnSpPr>
          <p:nvPr/>
        </p:nvCxnSpPr>
        <p:spPr>
          <a:xfrm>
            <a:off x="863080" y="6382489"/>
            <a:ext cx="252536" cy="0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3"/>
            <a:endCxn id="34" idx="1"/>
          </p:cNvCxnSpPr>
          <p:nvPr/>
        </p:nvCxnSpPr>
        <p:spPr>
          <a:xfrm>
            <a:off x="1871192" y="6382489"/>
            <a:ext cx="252536" cy="0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3"/>
            <a:endCxn id="31" idx="1"/>
          </p:cNvCxnSpPr>
          <p:nvPr/>
        </p:nvCxnSpPr>
        <p:spPr>
          <a:xfrm>
            <a:off x="2879304" y="6382489"/>
            <a:ext cx="180528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9" idx="3"/>
            <a:endCxn id="23" idx="1"/>
          </p:cNvCxnSpPr>
          <p:nvPr/>
        </p:nvCxnSpPr>
        <p:spPr>
          <a:xfrm>
            <a:off x="5867128" y="6382489"/>
            <a:ext cx="21704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79104" y="548703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Main topic 1</a:t>
            </a:r>
            <a:endParaRPr lang="en-GB" sz="1000" b="1" dirty="0"/>
          </a:p>
        </p:txBody>
      </p:sp>
      <p:sp>
        <p:nvSpPr>
          <p:cNvPr id="48" name="Right Brace 47"/>
          <p:cNvSpPr/>
          <p:nvPr/>
        </p:nvSpPr>
        <p:spPr>
          <a:xfrm rot="16200000">
            <a:off x="1403140" y="4401108"/>
            <a:ext cx="216023" cy="2736305"/>
          </a:xfrm>
          <a:prstGeom prst="rightBrace">
            <a:avLst>
              <a:gd name="adj1" fmla="val 8333"/>
              <a:gd name="adj2" fmla="val 49835"/>
            </a:avLst>
          </a:prstGeom>
          <a:ln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031432" y="548703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Main topic 2</a:t>
            </a:r>
            <a:endParaRPr lang="en-GB" sz="1000" b="1" dirty="0"/>
          </a:p>
        </p:txBody>
      </p:sp>
      <p:sp>
        <p:nvSpPr>
          <p:cNvPr id="54" name="Right Brace 53"/>
          <p:cNvSpPr/>
          <p:nvPr/>
        </p:nvSpPr>
        <p:spPr>
          <a:xfrm rot="16200000">
            <a:off x="4355468" y="4401108"/>
            <a:ext cx="216023" cy="2736305"/>
          </a:xfrm>
          <a:prstGeom prst="rightBrace">
            <a:avLst>
              <a:gd name="adj1" fmla="val 8333"/>
              <a:gd name="adj2" fmla="val 498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127776" y="548703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/>
              <a:t>Main topic 3</a:t>
            </a:r>
            <a:endParaRPr lang="en-GB" sz="1000" b="1" dirty="0"/>
          </a:p>
        </p:txBody>
      </p:sp>
      <p:sp>
        <p:nvSpPr>
          <p:cNvPr id="56" name="Right Brace 55"/>
          <p:cNvSpPr/>
          <p:nvPr/>
        </p:nvSpPr>
        <p:spPr>
          <a:xfrm rot="16200000">
            <a:off x="7451812" y="4401108"/>
            <a:ext cx="216023" cy="2736305"/>
          </a:xfrm>
          <a:prstGeom prst="rightBrace">
            <a:avLst>
              <a:gd name="adj1" fmla="val 8333"/>
              <a:gd name="adj2" fmla="val 49835"/>
            </a:avLst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3962707" y="5013176"/>
            <a:ext cx="4929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Second: </a:t>
            </a:r>
            <a:r>
              <a:rPr lang="en-GB" sz="1200" dirty="0" smtClean="0"/>
              <a:t>use the boxes below to plan the order of the points you will make. Along with each point include the keywords you will use to make that point.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2276872"/>
            <a:ext cx="288032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Starting fact</a:t>
            </a:r>
            <a:endParaRPr lang="en-GB" sz="1000" b="1" u="sng" dirty="0"/>
          </a:p>
          <a:p>
            <a:endParaRPr lang="en-GB" sz="1000" b="1" u="sng" dirty="0" smtClean="0"/>
          </a:p>
          <a:p>
            <a:endParaRPr lang="en-GB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3235042"/>
            <a:ext cx="288032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Linking point 1</a:t>
            </a:r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4099138"/>
            <a:ext cx="288032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Linking point 2</a:t>
            </a:r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5013176"/>
            <a:ext cx="288032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Linking point 3</a:t>
            </a:r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504" y="5971346"/>
            <a:ext cx="288032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End  fact</a:t>
            </a:r>
            <a:endParaRPr lang="en-GB" sz="1000" b="1" u="sng" dirty="0"/>
          </a:p>
          <a:p>
            <a:endParaRPr lang="en-GB" sz="1000" b="1" u="sng" dirty="0" smtClean="0"/>
          </a:p>
          <a:p>
            <a:endParaRPr lang="en-GB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69592"/>
            <a:ext cx="2664296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Structuring your answers</a:t>
            </a:r>
          </a:p>
          <a:p>
            <a:endParaRPr lang="en-GB" sz="1000" dirty="0"/>
          </a:p>
          <a:p>
            <a:r>
              <a:rPr lang="en-GB" sz="1000" dirty="0" smtClean="0"/>
              <a:t>Describe how  = </a:t>
            </a:r>
          </a:p>
          <a:p>
            <a:r>
              <a:rPr lang="en-GB" sz="1000" dirty="0" smtClean="0">
                <a:solidFill>
                  <a:srgbClr val="0000CC"/>
                </a:solidFill>
              </a:rPr>
              <a:t>Point, Point, Point, Point, Point.</a:t>
            </a:r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Describe why / Explain  / Discuss=</a:t>
            </a:r>
          </a:p>
          <a:p>
            <a:r>
              <a:rPr lang="en-GB" sz="1000" dirty="0" smtClean="0">
                <a:solidFill>
                  <a:srgbClr val="0000CC"/>
                </a:solidFill>
              </a:rPr>
              <a:t>Point, </a:t>
            </a:r>
            <a:r>
              <a:rPr lang="en-GB" sz="1000" dirty="0" smtClean="0">
                <a:solidFill>
                  <a:srgbClr val="00B050"/>
                </a:solidFill>
              </a:rPr>
              <a:t>Explain</a:t>
            </a:r>
            <a:r>
              <a:rPr lang="en-GB" sz="1000" dirty="0" smtClean="0"/>
              <a:t>, </a:t>
            </a:r>
            <a:r>
              <a:rPr lang="en-GB" sz="1000" dirty="0" smtClean="0">
                <a:solidFill>
                  <a:srgbClr val="0000CC"/>
                </a:solidFill>
              </a:rPr>
              <a:t>Point, </a:t>
            </a:r>
            <a:r>
              <a:rPr lang="en-GB" sz="1000" dirty="0" smtClean="0">
                <a:solidFill>
                  <a:srgbClr val="00B050"/>
                </a:solidFill>
              </a:rPr>
              <a:t>Explain</a:t>
            </a:r>
            <a:r>
              <a:rPr lang="en-GB" sz="1000" dirty="0" smtClean="0"/>
              <a:t>, </a:t>
            </a:r>
            <a:r>
              <a:rPr lang="en-GB" sz="1000" dirty="0" smtClean="0">
                <a:solidFill>
                  <a:srgbClr val="0000CC"/>
                </a:solidFill>
              </a:rPr>
              <a:t>Point, </a:t>
            </a:r>
            <a:r>
              <a:rPr lang="en-GB" sz="1000" dirty="0" smtClean="0">
                <a:solidFill>
                  <a:srgbClr val="00B050"/>
                </a:solidFill>
              </a:rPr>
              <a:t>Explain</a:t>
            </a:r>
            <a:r>
              <a:rPr lang="en-GB" sz="1000" dirty="0" smtClean="0"/>
              <a:t>,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1772816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00CC"/>
                </a:solidFill>
              </a:rPr>
              <a:t>Point</a:t>
            </a:r>
          </a:p>
          <a:p>
            <a:endParaRPr lang="en-GB" sz="1000" b="1" dirty="0" smtClean="0"/>
          </a:p>
          <a:p>
            <a:endParaRPr lang="en-GB" sz="10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724128" y="2636912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B050"/>
                </a:solidFill>
              </a:rPr>
              <a:t>Explain</a:t>
            </a:r>
            <a:r>
              <a:rPr lang="en-GB" sz="1000" b="1" u="sng" dirty="0" smtClean="0"/>
              <a:t>  /</a:t>
            </a:r>
            <a:r>
              <a:rPr lang="en-GB" sz="1000" b="1" u="sng" dirty="0" smtClean="0">
                <a:solidFill>
                  <a:srgbClr val="0000CC"/>
                </a:solidFill>
              </a:rPr>
              <a:t> Point</a:t>
            </a:r>
          </a:p>
          <a:p>
            <a:endParaRPr lang="en-GB" sz="1000" b="1" u="sng" dirty="0"/>
          </a:p>
          <a:p>
            <a:endParaRPr lang="en-GB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67944" y="44624"/>
            <a:ext cx="2088232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Linking your answers</a:t>
            </a:r>
          </a:p>
          <a:p>
            <a:endParaRPr lang="en-GB" sz="1000" dirty="0"/>
          </a:p>
          <a:p>
            <a:r>
              <a:rPr lang="en-GB" sz="1000" dirty="0" smtClean="0"/>
              <a:t>Describe   =  then / next </a:t>
            </a:r>
          </a:p>
          <a:p>
            <a:r>
              <a:rPr lang="en-GB" sz="1000" dirty="0" smtClean="0"/>
              <a:t>Suggest = because / so / therefore</a:t>
            </a:r>
          </a:p>
          <a:p>
            <a:r>
              <a:rPr lang="en-GB" sz="1000" dirty="0" smtClean="0"/>
              <a:t>Describe or Discuss = Because / therefore</a:t>
            </a:r>
          </a:p>
          <a:p>
            <a:endParaRPr lang="en-GB" sz="800" dirty="0"/>
          </a:p>
        </p:txBody>
      </p:sp>
      <p:sp>
        <p:nvSpPr>
          <p:cNvPr id="30" name="Cloud 29"/>
          <p:cNvSpPr/>
          <p:nvPr/>
        </p:nvSpPr>
        <p:spPr>
          <a:xfrm>
            <a:off x="3347864" y="2132856"/>
            <a:ext cx="2016224" cy="324036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Keywords to include:</a:t>
            </a:r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2" name="Straight Arrow Connector 31"/>
          <p:cNvCxnSpPr>
            <a:stCxn id="30" idx="0"/>
            <a:endCxn id="19" idx="1"/>
          </p:cNvCxnSpPr>
          <p:nvPr/>
        </p:nvCxnSpPr>
        <p:spPr>
          <a:xfrm flipV="1">
            <a:off x="5362408" y="2049815"/>
            <a:ext cx="361720" cy="1703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0" idx="0"/>
          </p:cNvCxnSpPr>
          <p:nvPr/>
        </p:nvCxnSpPr>
        <p:spPr>
          <a:xfrm>
            <a:off x="5362408" y="3753036"/>
            <a:ext cx="433728" cy="1402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2"/>
            <a:endCxn id="20" idx="0"/>
          </p:cNvCxnSpPr>
          <p:nvPr/>
        </p:nvCxnSpPr>
        <p:spPr>
          <a:xfrm>
            <a:off x="7344308" y="2326814"/>
            <a:ext cx="0" cy="310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  <a:endCxn id="57" idx="0"/>
          </p:cNvCxnSpPr>
          <p:nvPr/>
        </p:nvCxnSpPr>
        <p:spPr>
          <a:xfrm>
            <a:off x="7344308" y="3190910"/>
            <a:ext cx="0" cy="3118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24128" y="2420888"/>
            <a:ext cx="3240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00CC"/>
                </a:solidFill>
              </a:rPr>
              <a:t>then / next </a:t>
            </a:r>
            <a:r>
              <a:rPr lang="en-GB" sz="1000" b="1" dirty="0" smtClean="0"/>
              <a:t>/</a:t>
            </a:r>
            <a:r>
              <a:rPr lang="en-GB" sz="1000" b="1" dirty="0" smtClean="0">
                <a:solidFill>
                  <a:srgbClr val="00B050"/>
                </a:solidFill>
              </a:rPr>
              <a:t>because / therefore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24128" y="3212976"/>
            <a:ext cx="3240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00CC"/>
                </a:solidFill>
              </a:rPr>
              <a:t>then / next </a:t>
            </a:r>
            <a:r>
              <a:rPr lang="en-GB" sz="1000" b="1" dirty="0" smtClean="0"/>
              <a:t>/ so/ </a:t>
            </a:r>
            <a:r>
              <a:rPr lang="en-GB" sz="1000" b="1" dirty="0" smtClean="0">
                <a:solidFill>
                  <a:srgbClr val="00B050"/>
                </a:solidFill>
              </a:rPr>
              <a:t>because / therefore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24128" y="3502749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00CC"/>
                </a:solidFill>
              </a:rPr>
              <a:t>Point</a:t>
            </a:r>
          </a:p>
          <a:p>
            <a:endParaRPr lang="en-GB" sz="1000" b="1" dirty="0" smtClean="0"/>
          </a:p>
          <a:p>
            <a:endParaRPr lang="en-GB" sz="1000" b="1" u="sng" dirty="0"/>
          </a:p>
        </p:txBody>
      </p:sp>
      <p:sp>
        <p:nvSpPr>
          <p:cNvPr id="58" name="TextBox 57"/>
          <p:cNvSpPr txBox="1"/>
          <p:nvPr/>
        </p:nvSpPr>
        <p:spPr>
          <a:xfrm>
            <a:off x="5724128" y="4366845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B050"/>
                </a:solidFill>
              </a:rPr>
              <a:t>Explain</a:t>
            </a:r>
            <a:r>
              <a:rPr lang="en-GB" sz="1000" b="1" u="sng" dirty="0" smtClean="0"/>
              <a:t>  /</a:t>
            </a:r>
            <a:r>
              <a:rPr lang="en-GB" sz="1000" b="1" u="sng" dirty="0" smtClean="0">
                <a:solidFill>
                  <a:srgbClr val="0000CC"/>
                </a:solidFill>
              </a:rPr>
              <a:t> Point</a:t>
            </a:r>
          </a:p>
          <a:p>
            <a:endParaRPr lang="en-GB" sz="1000" b="1" u="sng" dirty="0"/>
          </a:p>
          <a:p>
            <a:endParaRPr lang="en-GB" sz="1000" b="1" dirty="0"/>
          </a:p>
        </p:txBody>
      </p:sp>
      <p:cxnSp>
        <p:nvCxnSpPr>
          <p:cNvPr id="59" name="Straight Arrow Connector 58"/>
          <p:cNvCxnSpPr>
            <a:stCxn id="57" idx="2"/>
            <a:endCxn id="58" idx="0"/>
          </p:cNvCxnSpPr>
          <p:nvPr/>
        </p:nvCxnSpPr>
        <p:spPr>
          <a:xfrm>
            <a:off x="7344308" y="4056747"/>
            <a:ext cx="0" cy="310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8" idx="2"/>
            <a:endCxn id="65" idx="0"/>
          </p:cNvCxnSpPr>
          <p:nvPr/>
        </p:nvCxnSpPr>
        <p:spPr>
          <a:xfrm>
            <a:off x="7344308" y="4920843"/>
            <a:ext cx="0" cy="308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24128" y="4078813"/>
            <a:ext cx="3240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00CC"/>
                </a:solidFill>
              </a:rPr>
              <a:t>then / next </a:t>
            </a:r>
            <a:r>
              <a:rPr lang="en-GB" sz="1000" b="1" dirty="0" smtClean="0"/>
              <a:t>/</a:t>
            </a:r>
            <a:r>
              <a:rPr lang="en-GB" sz="1000" b="1" dirty="0" smtClean="0">
                <a:solidFill>
                  <a:srgbClr val="00B050"/>
                </a:solidFill>
              </a:rPr>
              <a:t>because / therefore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4128" y="4869160"/>
            <a:ext cx="3240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00CC"/>
                </a:solidFill>
              </a:rPr>
              <a:t>then / next </a:t>
            </a:r>
            <a:r>
              <a:rPr lang="en-GB" sz="1000" b="1" dirty="0" smtClean="0"/>
              <a:t>/ so/ </a:t>
            </a:r>
            <a:r>
              <a:rPr lang="en-GB" sz="1000" b="1" dirty="0" smtClean="0">
                <a:solidFill>
                  <a:srgbClr val="00B050"/>
                </a:solidFill>
              </a:rPr>
              <a:t>because / therefore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932040" y="688538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24128" y="5229200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00CC"/>
                </a:solidFill>
              </a:rPr>
              <a:t>Point</a:t>
            </a:r>
          </a:p>
          <a:p>
            <a:endParaRPr lang="en-GB" sz="1000" b="1" dirty="0" smtClean="0"/>
          </a:p>
          <a:p>
            <a:endParaRPr lang="en-GB" sz="1000" b="1" u="sng" dirty="0"/>
          </a:p>
        </p:txBody>
      </p:sp>
      <p:sp>
        <p:nvSpPr>
          <p:cNvPr id="66" name="TextBox 65"/>
          <p:cNvSpPr txBox="1"/>
          <p:nvPr/>
        </p:nvSpPr>
        <p:spPr>
          <a:xfrm>
            <a:off x="5724128" y="6093296"/>
            <a:ext cx="324036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solidFill>
                  <a:srgbClr val="00B050"/>
                </a:solidFill>
              </a:rPr>
              <a:t>Explain</a:t>
            </a:r>
            <a:r>
              <a:rPr lang="en-GB" sz="1000" b="1" u="sng" dirty="0" smtClean="0"/>
              <a:t>  /</a:t>
            </a:r>
            <a:r>
              <a:rPr lang="en-GB" sz="1000" b="1" u="sng" dirty="0" smtClean="0">
                <a:solidFill>
                  <a:srgbClr val="0000CC"/>
                </a:solidFill>
              </a:rPr>
              <a:t> Point</a:t>
            </a:r>
          </a:p>
          <a:p>
            <a:endParaRPr lang="en-GB" sz="1000" b="1" u="sng" dirty="0"/>
          </a:p>
          <a:p>
            <a:endParaRPr lang="en-GB" sz="1000" b="1" dirty="0"/>
          </a:p>
        </p:txBody>
      </p:sp>
      <p:cxnSp>
        <p:nvCxnSpPr>
          <p:cNvPr id="67" name="Straight Arrow Connector 66"/>
          <p:cNvCxnSpPr>
            <a:stCxn id="65" idx="2"/>
            <a:endCxn id="66" idx="0"/>
          </p:cNvCxnSpPr>
          <p:nvPr/>
        </p:nvCxnSpPr>
        <p:spPr>
          <a:xfrm>
            <a:off x="7344308" y="5783198"/>
            <a:ext cx="0" cy="3100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24128" y="5805264"/>
            <a:ext cx="324036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00CC"/>
                </a:solidFill>
              </a:rPr>
              <a:t>then / next </a:t>
            </a:r>
            <a:r>
              <a:rPr lang="en-GB" sz="1000" b="1" dirty="0" smtClean="0"/>
              <a:t>/</a:t>
            </a:r>
            <a:r>
              <a:rPr lang="en-GB" sz="1000" b="1" dirty="0" smtClean="0">
                <a:solidFill>
                  <a:srgbClr val="00B050"/>
                </a:solidFill>
              </a:rPr>
              <a:t>because / therefore</a:t>
            </a:r>
          </a:p>
        </p:txBody>
      </p:sp>
      <p:cxnSp>
        <p:nvCxnSpPr>
          <p:cNvPr id="73" name="Straight Arrow Connector 72"/>
          <p:cNvCxnSpPr>
            <a:stCxn id="30" idx="0"/>
            <a:endCxn id="57" idx="1"/>
          </p:cNvCxnSpPr>
          <p:nvPr/>
        </p:nvCxnSpPr>
        <p:spPr>
          <a:xfrm>
            <a:off x="5362408" y="3753036"/>
            <a:ext cx="361720" cy="26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0" y="2894747"/>
            <a:ext cx="298782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3399"/>
                </a:solidFill>
              </a:rPr>
              <a:t>So / next / therefore</a:t>
            </a:r>
          </a:p>
        </p:txBody>
      </p:sp>
      <p:cxnSp>
        <p:nvCxnSpPr>
          <p:cNvPr id="79" name="Straight Arrow Connector 78"/>
          <p:cNvCxnSpPr>
            <a:stCxn id="6" idx="2"/>
            <a:endCxn id="11" idx="0"/>
          </p:cNvCxnSpPr>
          <p:nvPr/>
        </p:nvCxnSpPr>
        <p:spPr>
          <a:xfrm>
            <a:off x="1547664" y="2830870"/>
            <a:ext cx="0" cy="404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1" idx="2"/>
            <a:endCxn id="14" idx="0"/>
          </p:cNvCxnSpPr>
          <p:nvPr/>
        </p:nvCxnSpPr>
        <p:spPr>
          <a:xfrm>
            <a:off x="1547664" y="3789040"/>
            <a:ext cx="0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4" idx="2"/>
            <a:endCxn id="15" idx="0"/>
          </p:cNvCxnSpPr>
          <p:nvPr/>
        </p:nvCxnSpPr>
        <p:spPr>
          <a:xfrm>
            <a:off x="15476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5" idx="2"/>
            <a:endCxn id="17" idx="0"/>
          </p:cNvCxnSpPr>
          <p:nvPr/>
        </p:nvCxnSpPr>
        <p:spPr>
          <a:xfrm>
            <a:off x="1547664" y="5567174"/>
            <a:ext cx="0" cy="404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0" y="3758843"/>
            <a:ext cx="298782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3399"/>
                </a:solidFill>
              </a:rPr>
              <a:t>So / next / therefore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496" y="4653136"/>
            <a:ext cx="298782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3399"/>
                </a:solidFill>
              </a:rPr>
              <a:t>So / next / therefore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0" y="5559043"/>
            <a:ext cx="298782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FF3399"/>
                </a:solidFill>
              </a:rPr>
              <a:t>So / next / therefore</a:t>
            </a:r>
          </a:p>
        </p:txBody>
      </p:sp>
      <p:cxnSp>
        <p:nvCxnSpPr>
          <p:cNvPr id="95" name="Straight Arrow Connector 94"/>
          <p:cNvCxnSpPr>
            <a:stCxn id="30" idx="2"/>
            <a:endCxn id="11" idx="3"/>
          </p:cNvCxnSpPr>
          <p:nvPr/>
        </p:nvCxnSpPr>
        <p:spPr>
          <a:xfrm flipH="1" flipV="1">
            <a:off x="2987824" y="3512041"/>
            <a:ext cx="366294" cy="240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0" idx="2"/>
            <a:endCxn id="14" idx="3"/>
          </p:cNvCxnSpPr>
          <p:nvPr/>
        </p:nvCxnSpPr>
        <p:spPr>
          <a:xfrm flipH="1">
            <a:off x="2987824" y="3753036"/>
            <a:ext cx="366294" cy="623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0" idx="2"/>
            <a:endCxn id="15" idx="3"/>
          </p:cNvCxnSpPr>
          <p:nvPr/>
        </p:nvCxnSpPr>
        <p:spPr>
          <a:xfrm flipH="1">
            <a:off x="2987824" y="3753036"/>
            <a:ext cx="366294" cy="153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868144" y="134076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Plan B </a:t>
            </a:r>
            <a:r>
              <a:rPr lang="en-GB" sz="1200" dirty="0" smtClean="0"/>
              <a:t>– Great for describe, explain, discuss and some suggest questions</a:t>
            </a:r>
            <a:endParaRPr lang="en-GB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170080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Plan A </a:t>
            </a:r>
            <a:r>
              <a:rPr lang="en-GB" sz="1200" dirty="0" smtClean="0"/>
              <a:t>– Great for suggest why, describe why or describe how questions</a:t>
            </a:r>
            <a:endParaRPr lang="en-GB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07504" y="44624"/>
            <a:ext cx="392392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GB" sz="1400" b="1" u="sng" dirty="0" smtClean="0"/>
              <a:t>Answer Planning – Secrets of success</a:t>
            </a:r>
          </a:p>
          <a:p>
            <a:pPr marL="342900" indent="-342900"/>
            <a:endParaRPr lang="en-GB" sz="1400" dirty="0" smtClean="0"/>
          </a:p>
          <a:p>
            <a:pPr marL="342900" indent="-342900">
              <a:buAutoNum type="arabicPeriod"/>
            </a:pPr>
            <a:r>
              <a:rPr lang="en-GB" sz="1400" dirty="0" smtClean="0"/>
              <a:t>Identify your question type 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Pick your keywords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Pick your plan and structure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Fill in the boxes</a:t>
            </a:r>
          </a:p>
          <a:p>
            <a:pPr marL="342900" indent="-342900">
              <a:buAutoNum type="arabicPeriod"/>
            </a:pPr>
            <a:r>
              <a:rPr lang="en-GB" sz="1400" dirty="0" smtClean="0"/>
              <a:t>Select the correct word to link your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452</Words>
  <Application>Microsoft Office PowerPoint</Application>
  <PresentationFormat>On-screen Show (4:3)</PresentationFormat>
  <Paragraphs>140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bsp210</dc:creator>
  <cp:lastModifiedBy>Mansoora Shoaib</cp:lastModifiedBy>
  <cp:revision>9</cp:revision>
  <dcterms:created xsi:type="dcterms:W3CDTF">2012-10-19T10:57:29Z</dcterms:created>
  <dcterms:modified xsi:type="dcterms:W3CDTF">2012-11-23T10:44:53Z</dcterms:modified>
</cp:coreProperties>
</file>